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6" r:id="rId26"/>
    <p:sldId id="284" r:id="rId27"/>
    <p:sldId id="285" r:id="rId28"/>
    <p:sldId id="294" r:id="rId29"/>
    <p:sldId id="295" r:id="rId30"/>
    <p:sldId id="287" r:id="rId31"/>
    <p:sldId id="288" r:id="rId32"/>
    <p:sldId id="290" r:id="rId33"/>
    <p:sldId id="292" r:id="rId34"/>
    <p:sldId id="312" r:id="rId35"/>
    <p:sldId id="293" r:id="rId36"/>
    <p:sldId id="305" r:id="rId37"/>
    <p:sldId id="306" r:id="rId38"/>
    <p:sldId id="307" r:id="rId39"/>
    <p:sldId id="297" r:id="rId40"/>
    <p:sldId id="311" r:id="rId41"/>
    <p:sldId id="310" r:id="rId42"/>
    <p:sldId id="313" r:id="rId43"/>
    <p:sldId id="322" r:id="rId44"/>
    <p:sldId id="308" r:id="rId45"/>
    <p:sldId id="315" r:id="rId46"/>
    <p:sldId id="316" r:id="rId47"/>
    <p:sldId id="317" r:id="rId48"/>
    <p:sldId id="318" r:id="rId49"/>
    <p:sldId id="319" r:id="rId50"/>
    <p:sldId id="320" r:id="rId51"/>
    <p:sldId id="304" r:id="rId52"/>
    <p:sldId id="32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70"/>
            <p14:sldId id="269"/>
            <p14:sldId id="271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6"/>
            <p14:sldId id="284"/>
            <p14:sldId id="285"/>
            <p14:sldId id="294"/>
            <p14:sldId id="295"/>
            <p14:sldId id="287"/>
            <p14:sldId id="288"/>
            <p14:sldId id="290"/>
            <p14:sldId id="292"/>
            <p14:sldId id="312"/>
            <p14:sldId id="293"/>
            <p14:sldId id="305"/>
            <p14:sldId id="306"/>
            <p14:sldId id="307"/>
            <p14:sldId id="297"/>
            <p14:sldId id="311"/>
            <p14:sldId id="310"/>
            <p14:sldId id="313"/>
            <p14:sldId id="322"/>
            <p14:sldId id="308"/>
            <p14:sldId id="315"/>
            <p14:sldId id="316"/>
            <p14:sldId id="317"/>
            <p14:sldId id="318"/>
            <p14:sldId id="319"/>
            <p14:sldId id="320"/>
            <p14:sldId id="304"/>
            <p14:sldId id="321"/>
          </p14:sldIdLst>
        </p14:section>
        <p14:section name="Untitled Section" id="{C3BFA97F-B244-7D4E-B271-27DF603363B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/>
    <p:restoredTop sz="94580"/>
  </p:normalViewPr>
  <p:slideViewPr>
    <p:cSldViewPr snapToGrid="0" snapToObjects="1">
      <p:cViewPr>
        <p:scale>
          <a:sx n="98" d="100"/>
          <a:sy n="98" d="100"/>
        </p:scale>
        <p:origin x="84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4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1213" y="5125453"/>
            <a:ext cx="605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</a:t>
            </a:r>
            <a:r>
              <a:rPr lang="en-US" dirty="0"/>
              <a:t>s</a:t>
            </a:r>
            <a:r>
              <a:rPr lang="en-US" dirty="0" smtClean="0"/>
              <a:t>lides adapted from Dan </a:t>
            </a:r>
            <a:r>
              <a:rPr lang="en-US" dirty="0" err="1" smtClean="0"/>
              <a:t>Jurfasky</a:t>
            </a:r>
            <a:r>
              <a:rPr lang="en-US" dirty="0" smtClean="0"/>
              <a:t> and Brendan 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736"/>
          </a:xfrm>
        </p:spPr>
        <p:txBody>
          <a:bodyPr/>
          <a:lstStyle/>
          <a:p>
            <a:r>
              <a:rPr lang="en-US" smtClean="0"/>
              <a:t>Compute </a:t>
            </a:r>
            <a:r>
              <a:rPr lang="en-US" dirty="0" smtClean="0"/>
              <a:t>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272937"/>
            <a:ext cx="2413000" cy="14097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842658"/>
            <a:ext cx="8229600" cy="67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Compute the logistic function: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4675415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Logistic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382124"/>
            <a:ext cx="6096000" cy="40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446124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3218"/>
            <a:ext cx="8229600" cy="1482634"/>
          </a:xfrm>
        </p:spPr>
        <p:txBody>
          <a:bodyPr/>
          <a:lstStyle/>
          <a:p>
            <a:r>
              <a:rPr lang="en-US" dirty="0" smtClean="0"/>
              <a:t>Intuition: weighted sum of features</a:t>
            </a:r>
          </a:p>
          <a:p>
            <a:r>
              <a:rPr lang="en-US" dirty="0" smtClean="0"/>
              <a:t>All Linear models have this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436766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573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Q: what are the features?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Q: what are the weights?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9846"/>
            <a:ext cx="77724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298054"/>
            <a:ext cx="878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3" y="5036202"/>
            <a:ext cx="8459651" cy="7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1789611" y="3827417"/>
            <a:ext cx="5603966" cy="1554480"/>
          </a:xfrm>
          <a:prstGeom prst="wedgeRoundRectCallout">
            <a:avLst>
              <a:gd name="adj1" fmla="val 18228"/>
              <a:gd name="adj2" fmla="val -104464"/>
              <a:gd name="adj3" fmla="val 1666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 both Naïve Bayes and Logistic Regression we Compute The Dot Product!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8430"/>
            <a:ext cx="8412480" cy="7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vs.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compute the dot product</a:t>
            </a:r>
          </a:p>
          <a:p>
            <a:endParaRPr lang="en-US" dirty="0"/>
          </a:p>
          <a:p>
            <a:r>
              <a:rPr lang="en-US" dirty="0" smtClean="0"/>
              <a:t>NB: sum of log probabilities</a:t>
            </a:r>
          </a:p>
          <a:p>
            <a:endParaRPr lang="en-US" dirty="0"/>
          </a:p>
          <a:p>
            <a:r>
              <a:rPr lang="en-US" dirty="0" smtClean="0"/>
              <a:t>LR: logistic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NB vs. LR:</a:t>
            </a:r>
            <a:br>
              <a:rPr lang="en-US" dirty="0" smtClean="0"/>
            </a:br>
            <a:r>
              <a:rPr lang="en-US" dirty="0" smtClean="0"/>
              <a:t>Parameter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pPr lvl="1"/>
            <a:r>
              <a:rPr lang="en-US" dirty="0" smtClean="0"/>
              <a:t>Learn conditional probabilities </a:t>
            </a:r>
            <a:r>
              <a:rPr lang="en-US" b="1" dirty="0" smtClean="0"/>
              <a:t>independently</a:t>
            </a:r>
            <a:r>
              <a:rPr lang="en-US" dirty="0" smtClean="0"/>
              <a:t> by counting</a:t>
            </a:r>
          </a:p>
          <a:p>
            <a:endParaRPr lang="en-US" dirty="0"/>
          </a:p>
          <a:p>
            <a:r>
              <a:rPr lang="en-US" dirty="0" smtClean="0"/>
              <a:t>Logistic Regression:</a:t>
            </a:r>
          </a:p>
          <a:p>
            <a:pPr lvl="1"/>
            <a:r>
              <a:rPr lang="en-US" dirty="0" smtClean="0"/>
              <a:t>Learn weights </a:t>
            </a:r>
            <a:r>
              <a:rPr lang="en-US" b="1" dirty="0" smtClean="0"/>
              <a:t>jointly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LR: Learning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Given: a set of feature vectors and labels</a:t>
            </a:r>
          </a:p>
          <a:p>
            <a:endParaRPr lang="en-US" dirty="0" smtClean="0"/>
          </a:p>
          <a:p>
            <a:r>
              <a:rPr lang="en-US" dirty="0" smtClean="0"/>
              <a:t>Goal: learn the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646"/>
          </a:xfrm>
        </p:spPr>
        <p:txBody>
          <a:bodyPr/>
          <a:lstStyle/>
          <a:p>
            <a:r>
              <a:rPr lang="en-US" dirty="0" smtClean="0"/>
              <a:t>Bag of words (order independent)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Features are assumed independent given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863181"/>
            <a:ext cx="7289800" cy="46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95154" y="5117532"/>
            <a:ext cx="4315098" cy="799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Q: Is this really true?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7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Weights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1" y="2452007"/>
            <a:ext cx="54229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2452007"/>
            <a:ext cx="1016000" cy="24765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6347" y="3107174"/>
            <a:ext cx="1603404" cy="369332"/>
            <a:chOff x="206347" y="3107174"/>
            <a:chExt cx="1603404" cy="36933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26426" y="3291840"/>
              <a:ext cx="483325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6347" y="3107174"/>
              <a:ext cx="116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Document</a:t>
              </a:r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69923" y="1563971"/>
            <a:ext cx="902555" cy="888036"/>
            <a:chOff x="4069923" y="1563971"/>
            <a:chExt cx="902555" cy="88803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4521201" y="193330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69923" y="1563971"/>
              <a:ext cx="902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35593" y="1538591"/>
            <a:ext cx="772969" cy="888036"/>
            <a:chOff x="7735593" y="1538591"/>
            <a:chExt cx="772969" cy="8880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122078" y="190792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35593" y="153859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</a:t>
              </a:r>
              <a:r>
                <a:rPr lang="en-US" smtClean="0"/>
                <a:t>abels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5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parameters should we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20439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right value for the weights?</a:t>
            </a:r>
          </a:p>
          <a:p>
            <a:endParaRPr lang="en-US" dirty="0" smtClean="0"/>
          </a:p>
          <a:p>
            <a:r>
              <a:rPr lang="en-US" dirty="0" smtClean="0"/>
              <a:t>Maximum Likelihood Principle:</a:t>
            </a:r>
          </a:p>
          <a:p>
            <a:pPr lvl="1"/>
            <a:r>
              <a:rPr lang="en-US" dirty="0" smtClean="0"/>
              <a:t>Pick the parameters that maximize the probability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7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2592660"/>
            <a:ext cx="5842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3491820"/>
            <a:ext cx="7442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5383530"/>
            <a:ext cx="7861300" cy="102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9282"/>
            <a:ext cx="9144000" cy="4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507060"/>
            <a:ext cx="87630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47999"/>
            <a:ext cx="7861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there is no closed form solution</a:t>
            </a:r>
          </a:p>
          <a:p>
            <a:pPr lvl="1"/>
            <a:r>
              <a:rPr lang="en-US" dirty="0" smtClean="0"/>
              <a:t>(like there was with naïve </a:t>
            </a:r>
            <a:r>
              <a:rPr lang="en-US" dirty="0" err="1" smtClean="0"/>
              <a:t>bayes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Iteratively climb the log-likelihood surface through the derivatives for each weight</a:t>
            </a:r>
          </a:p>
          <a:p>
            <a:r>
              <a:rPr lang="en-US" dirty="0" smtClean="0"/>
              <a:t>Luckily, the derivatives turn out to be nice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8194" y="1600202"/>
            <a:ext cx="8647612" cy="2383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1"/>
            <a:ext cx="8556171" cy="13258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Loop While not converged: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For all features </a:t>
            </a:r>
            <a:r>
              <a:rPr lang="en-US" b="1" dirty="0" smtClean="0"/>
              <a:t>j</a:t>
            </a:r>
            <a:r>
              <a:rPr lang="en-US" dirty="0" smtClean="0"/>
              <a:t>, compute and add derivatives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10" y="2769326"/>
            <a:ext cx="5092700" cy="1092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4166422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Training set log-likelihood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2" y="4245113"/>
            <a:ext cx="9525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2" y="4998838"/>
            <a:ext cx="4470400" cy="11049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72000" y="5224513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Gradient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17638"/>
            <a:ext cx="6629400" cy="509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1303338"/>
            <a:ext cx="6527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832100"/>
            <a:ext cx="41783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assuming conditional independence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Correlated features -&gt; double counting evidence</a:t>
            </a:r>
          </a:p>
          <a:p>
            <a:pPr lvl="1"/>
            <a:r>
              <a:rPr lang="en-US" dirty="0" smtClean="0"/>
              <a:t>Parameters are estimated independently</a:t>
            </a:r>
          </a:p>
          <a:p>
            <a:pPr lvl="1"/>
            <a:endParaRPr lang="en-US" dirty="0"/>
          </a:p>
          <a:p>
            <a:r>
              <a:rPr lang="en-US" dirty="0" smtClean="0"/>
              <a:t>This can hurt classifier accuracy and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9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assume conditional independence of features</a:t>
            </a:r>
          </a:p>
          <a:p>
            <a:pPr lvl="1"/>
            <a:r>
              <a:rPr lang="en-US" dirty="0" smtClean="0"/>
              <a:t>Better calibrated probabilities</a:t>
            </a:r>
          </a:p>
          <a:p>
            <a:pPr lvl="1"/>
            <a:r>
              <a:rPr lang="en-US" dirty="0" smtClean="0"/>
              <a:t>Can handle highly correlated overlapping features</a:t>
            </a:r>
          </a:p>
          <a:p>
            <a:pPr lvl="1"/>
            <a:endParaRPr lang="en-US" dirty="0"/>
          </a:p>
          <a:p>
            <a:r>
              <a:rPr lang="en-US" dirty="0" smtClean="0"/>
              <a:t>NB is faster to train, less likely to </a:t>
            </a:r>
            <a:r>
              <a:rPr lang="en-US" dirty="0" err="1" smtClean="0"/>
              <a:t>overfit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&amp;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are linear models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is different:</a:t>
            </a:r>
          </a:p>
          <a:p>
            <a:pPr lvl="1"/>
            <a:r>
              <a:rPr lang="en-US" dirty="0" smtClean="0"/>
              <a:t>NB: weights are trained independently</a:t>
            </a:r>
          </a:p>
          <a:p>
            <a:pPr lvl="1"/>
            <a:r>
              <a:rPr lang="en-US" dirty="0" smtClean="0"/>
              <a:t>LR: weights trained jointly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8" y="1417638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29" y="1417638"/>
            <a:ext cx="4671353" cy="5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Algorithm is 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48194" y="2880361"/>
            <a:ext cx="8647612" cy="3716381"/>
            <a:chOff x="248194" y="2880361"/>
            <a:chExt cx="8647612" cy="3716381"/>
          </a:xfrm>
        </p:grpSpPr>
        <p:sp>
          <p:nvSpPr>
            <p:cNvPr id="4" name="Rectangle 3"/>
            <p:cNvSpPr/>
            <p:nvPr/>
          </p:nvSpPr>
          <p:spPr>
            <a:xfrm>
              <a:off x="248194" y="2880361"/>
              <a:ext cx="8647612" cy="37163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ntent Placeholder 1"/>
            <p:cNvSpPr txBox="1">
              <a:spLocks/>
            </p:cNvSpPr>
            <p:nvPr/>
          </p:nvSpPr>
          <p:spPr>
            <a:xfrm>
              <a:off x="339635" y="2880362"/>
              <a:ext cx="8556171" cy="30240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dirty="0" err="1" smtClean="0"/>
                <a:t>Initalize</a:t>
              </a:r>
              <a:r>
                <a:rPr lang="en-US" dirty="0" smtClean="0"/>
                <a:t> weight vector w = 0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Loop for </a:t>
              </a:r>
              <a:r>
                <a:rPr lang="en-US" dirty="0"/>
                <a:t>K</a:t>
              </a:r>
              <a:r>
                <a:rPr lang="en-US" dirty="0" smtClean="0"/>
                <a:t> iterations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	Loop For all training examples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if sign(w * </a:t>
              </a:r>
              <a:r>
                <a:rPr lang="en-US" dirty="0" err="1" smtClean="0"/>
                <a:t>x_i</a:t>
              </a:r>
              <a:r>
                <a:rPr lang="en-US" dirty="0" smtClean="0"/>
                <a:t>) != </a:t>
              </a:r>
              <a:r>
                <a:rPr lang="en-US" dirty="0" err="1" smtClean="0"/>
                <a:t>y_i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w += (</a:t>
              </a:r>
              <a:r>
                <a:rPr lang="en-US" dirty="0" err="1" smtClean="0"/>
                <a:t>y_i</a:t>
              </a:r>
              <a:r>
                <a:rPr lang="en-US" dirty="0" smtClean="0"/>
                <a:t> - sign(w * </a:t>
              </a:r>
              <a:r>
                <a:rPr lang="en-US" dirty="0" err="1" smtClean="0"/>
                <a:t>x_i</a:t>
              </a:r>
              <a:r>
                <a:rPr lang="en-US" dirty="0" smtClean="0"/>
                <a:t>)) * </a:t>
              </a:r>
              <a:r>
                <a:rPr lang="en-US" dirty="0" err="1" smtClean="0"/>
                <a:t>x</a:t>
              </a:r>
              <a:r>
                <a:rPr lang="en-US" dirty="0" err="1" smtClean="0"/>
                <a:t>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lvl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7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Differences between LR and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learning vs. Batch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Perceptron doesn’t always make updates</a:t>
            </a:r>
          </a:p>
        </p:txBody>
      </p:sp>
    </p:spTree>
    <p:extLst>
      <p:ext uri="{BB962C8B-B14F-4D97-AF65-F5344CB8AC3E}">
        <p14:creationId xmlns:p14="http://schemas.microsoft.com/office/powerpoint/2010/main" val="16205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what if we have more than 2 categories?</a:t>
            </a:r>
          </a:p>
          <a:p>
            <a:pPr lvl="1"/>
            <a:r>
              <a:rPr lang="en-US" dirty="0" smtClean="0"/>
              <a:t>Sentiment: Positive, Negative, Neutral</a:t>
            </a:r>
          </a:p>
          <a:p>
            <a:pPr lvl="1"/>
            <a:r>
              <a:rPr lang="en-US" dirty="0" smtClean="0"/>
              <a:t>Document topics: Sports, Politics, Business, Entertainment,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Could train a seperate logistic regression model for each category...</a:t>
            </a:r>
          </a:p>
          <a:p>
            <a:r>
              <a:rPr lang="is-IS" dirty="0" smtClean="0"/>
              <a:t>Pretty clear what to do with Naive Bayes.</a:t>
            </a:r>
          </a:p>
        </p:txBody>
      </p:sp>
    </p:spTree>
    <p:extLst>
      <p:ext uri="{BB962C8B-B14F-4D97-AF65-F5344CB8AC3E}">
        <p14:creationId xmlns:p14="http://schemas.microsoft.com/office/powerpoint/2010/main" val="13033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Log-Linear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058386"/>
            <a:ext cx="4622800" cy="105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30" y="2228487"/>
            <a:ext cx="34925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1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80605" y="4245429"/>
            <a:ext cx="6139543" cy="202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MultiClass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058386"/>
            <a:ext cx="4622800" cy="105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30" y="2228487"/>
            <a:ext cx="3492500" cy="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4508634"/>
            <a:ext cx="51562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1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11434"/>
          </a:xfrm>
        </p:spPr>
        <p:txBody>
          <a:bodyPr>
            <a:normAutofit/>
          </a:bodyPr>
          <a:lstStyle/>
          <a:p>
            <a:r>
              <a:rPr lang="is-IS" dirty="0" smtClean="0"/>
              <a:t>Binary logistic regression:</a:t>
            </a:r>
          </a:p>
          <a:p>
            <a:pPr lvl="1"/>
            <a:r>
              <a:rPr lang="is-IS" dirty="0" smtClean="0"/>
              <a:t>We have one feature vector that matches the size of the vocabulary</a:t>
            </a:r>
          </a:p>
          <a:p>
            <a:r>
              <a:rPr lang="is-IS" dirty="0" smtClean="0"/>
              <a:t>Multiclass in practice:</a:t>
            </a:r>
          </a:p>
          <a:p>
            <a:pPr lvl="1"/>
            <a:r>
              <a:rPr lang="is-IS" dirty="0" smtClean="0"/>
              <a:t>one weight vector for each category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38481" y="5099413"/>
            <a:ext cx="5810432" cy="342900"/>
            <a:chOff x="1638481" y="5099413"/>
            <a:chExt cx="5810432" cy="342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481" y="5099413"/>
              <a:ext cx="850900" cy="3429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5697" y="5099413"/>
              <a:ext cx="863600" cy="342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613" y="5131163"/>
              <a:ext cx="1003300" cy="279400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1448435" y="2743200"/>
            <a:ext cx="6247130" cy="18418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 represent this in practice with one giant weight vector and repeated features for each category.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63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How to compute posterior class probabilities for multiclass?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459" y="2980690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(Log) Linear Model – similar to Naïve Bayes</a:t>
            </a:r>
          </a:p>
          <a:p>
            <a:endParaRPr lang="en-US" dirty="0" smtClean="0"/>
          </a:p>
          <a:p>
            <a:r>
              <a:rPr lang="en-US" dirty="0" smtClean="0"/>
              <a:t>Doesn’t assume features are independent</a:t>
            </a:r>
          </a:p>
          <a:p>
            <a:endParaRPr lang="en-US" dirty="0"/>
          </a:p>
          <a:p>
            <a:r>
              <a:rPr lang="en-US" dirty="0" smtClean="0"/>
              <a:t>Correlated features don’t “double count”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994"/>
            <a:ext cx="9144000" cy="452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206614"/>
            <a:ext cx="5842000" cy="99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4727303"/>
            <a:ext cx="7112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Multiclass LR Gradient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3" y="2846215"/>
            <a:ext cx="8426994" cy="13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MAP-based learning</a:t>
            </a:r>
            <a:br>
              <a:rPr lang="en-US" dirty="0" smtClean="0"/>
            </a:br>
            <a:r>
              <a:rPr lang="en-US" dirty="0" smtClean="0"/>
              <a:t>(perceptron)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5318"/>
            <a:ext cx="8530046" cy="118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Online Learning (perceptron)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19795"/>
            <a:ext cx="8229600" cy="4820194"/>
          </a:xfrm>
        </p:spPr>
        <p:txBody>
          <a:bodyPr>
            <a:normAutofit lnSpcReduction="10000"/>
          </a:bodyPr>
          <a:lstStyle/>
          <a:p>
            <a:r>
              <a:rPr lang="is-IS" dirty="0" smtClean="0"/>
              <a:t>Rather than making a full pass through the data, compute gradient and update parameters after each training example.</a:t>
            </a:r>
          </a:p>
          <a:p>
            <a:endParaRPr lang="is-IS" dirty="0"/>
          </a:p>
          <a:p>
            <a:r>
              <a:rPr lang="is-IS" dirty="0" smtClean="0"/>
              <a:t>Gradients will be less accurate, but the overall effect is to move in the right direction</a:t>
            </a:r>
          </a:p>
          <a:p>
            <a:endParaRPr lang="is-IS" dirty="0" smtClean="0"/>
          </a:p>
          <a:p>
            <a:r>
              <a:rPr lang="is-IS" dirty="0" smtClean="0"/>
              <a:t>Often works well and converges faster than batch learning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2086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MultiClass</a:t>
            </a:r>
            <a:r>
              <a:rPr lang="en-US" dirty="0" smtClean="0"/>
              <a:t> Perceptron Algorithm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2697" y="1587138"/>
            <a:ext cx="8647612" cy="4669971"/>
            <a:chOff x="248194" y="2880361"/>
            <a:chExt cx="8647612" cy="3716381"/>
          </a:xfrm>
        </p:grpSpPr>
        <p:sp>
          <p:nvSpPr>
            <p:cNvPr id="6" name="Rectangle 5"/>
            <p:cNvSpPr/>
            <p:nvPr/>
          </p:nvSpPr>
          <p:spPr>
            <a:xfrm>
              <a:off x="248194" y="2880361"/>
              <a:ext cx="8647612" cy="371638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1"/>
            <p:cNvSpPr txBox="1">
              <a:spLocks/>
            </p:cNvSpPr>
            <p:nvPr/>
          </p:nvSpPr>
          <p:spPr>
            <a:xfrm>
              <a:off x="339635" y="2880362"/>
              <a:ext cx="8556171" cy="332135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dirty="0" err="1" smtClean="0"/>
                <a:t>Initalize</a:t>
              </a:r>
              <a:r>
                <a:rPr lang="en-US" dirty="0" smtClean="0"/>
                <a:t> weight vector w = 0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Loop for </a:t>
              </a:r>
              <a:r>
                <a:rPr lang="en-US" dirty="0"/>
                <a:t>K</a:t>
              </a:r>
              <a:r>
                <a:rPr lang="en-US" dirty="0" smtClean="0"/>
                <a:t> iterations</a:t>
              </a:r>
            </a:p>
            <a:p>
              <a:pPr marL="0" indent="0">
                <a:buFont typeface="Arial"/>
                <a:buNone/>
              </a:pPr>
              <a:r>
                <a:rPr lang="en-US" dirty="0" smtClean="0"/>
                <a:t>	Loop For all training examples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</a:t>
              </a:r>
              <a:r>
                <a:rPr lang="en-US" dirty="0" err="1" smtClean="0"/>
                <a:t>y_pred</a:t>
              </a:r>
              <a:r>
                <a:rPr lang="en-US" dirty="0" smtClean="0"/>
                <a:t> = </a:t>
              </a:r>
              <a:r>
                <a:rPr lang="en-US" dirty="0" err="1" smtClean="0"/>
                <a:t>argmax_y</a:t>
              </a:r>
              <a:r>
                <a:rPr lang="en-US" dirty="0" smtClean="0"/>
                <a:t> </a:t>
              </a:r>
              <a:r>
                <a:rPr lang="en-US" dirty="0" err="1" smtClean="0"/>
                <a:t>w_y</a:t>
              </a:r>
              <a:r>
                <a:rPr lang="en-US" dirty="0" smtClean="0"/>
                <a:t> *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if </a:t>
              </a:r>
              <a:r>
                <a:rPr lang="en-US" dirty="0" err="1" smtClean="0"/>
                <a:t>y_pred</a:t>
              </a:r>
              <a:r>
                <a:rPr lang="en-US" dirty="0" smtClean="0"/>
                <a:t> </a:t>
              </a:r>
              <a:r>
                <a:rPr lang="en-US" dirty="0" smtClean="0"/>
                <a:t>!= </a:t>
              </a:r>
              <a:r>
                <a:rPr lang="en-US" dirty="0" err="1" smtClean="0"/>
                <a:t>y_i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</a:t>
              </a:r>
              <a:r>
                <a:rPr lang="en-US" dirty="0" err="1" smtClean="0"/>
                <a:t>w_y_gold</a:t>
              </a:r>
              <a:r>
                <a:rPr lang="en-US" dirty="0" smtClean="0"/>
                <a:t> </a:t>
              </a:r>
              <a:r>
                <a:rPr lang="en-US" dirty="0" smtClean="0"/>
                <a:t>+= </a:t>
              </a:r>
              <a:r>
                <a:rPr lang="en-US" dirty="0" err="1" smtClean="0"/>
                <a:t>x</a:t>
              </a:r>
              <a:r>
                <a:rPr lang="en-US" dirty="0" err="1" smtClean="0"/>
                <a:t>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r>
                <a:rPr lang="en-US" dirty="0"/>
                <a:t>	</a:t>
              </a:r>
              <a:r>
                <a:rPr lang="en-US" dirty="0" smtClean="0"/>
                <a:t>		</a:t>
              </a:r>
              <a:r>
                <a:rPr lang="en-US" dirty="0" err="1" smtClean="0"/>
                <a:t>w_y_pred</a:t>
              </a:r>
              <a:r>
                <a:rPr lang="en-US" dirty="0" smtClean="0"/>
                <a:t> -= </a:t>
              </a:r>
              <a:r>
                <a:rPr lang="en-US" dirty="0" err="1" smtClean="0"/>
                <a:t>x_i</a:t>
              </a: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marL="0" indent="0">
                <a:buFont typeface="Arial"/>
                <a:buNone/>
              </a:pPr>
              <a:endParaRPr lang="en-US" dirty="0" smtClean="0"/>
            </a:p>
            <a:p>
              <a:pPr lvl="1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79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82" y="2732496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940050"/>
            <a:ext cx="7442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1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940050"/>
            <a:ext cx="7404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901950"/>
            <a:ext cx="6985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940050"/>
            <a:ext cx="5638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feature function, f</a:t>
            </a:r>
          </a:p>
          <a:p>
            <a:pPr lvl="1"/>
            <a:r>
              <a:rPr lang="en-US" dirty="0" smtClean="0"/>
              <a:t>Input: Document, D</a:t>
            </a:r>
            <a:r>
              <a:rPr lang="en-US" dirty="0"/>
              <a:t> </a:t>
            </a:r>
            <a:r>
              <a:rPr lang="en-US" dirty="0" smtClean="0"/>
              <a:t>(a string)</a:t>
            </a:r>
          </a:p>
          <a:p>
            <a:pPr lvl="1"/>
            <a:r>
              <a:rPr lang="en-US" dirty="0" smtClean="0"/>
              <a:t>Output: Feature Vector,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940050"/>
            <a:ext cx="4838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Combating over fitting</a:t>
            </a:r>
          </a:p>
          <a:p>
            <a:endParaRPr lang="en-US" dirty="0"/>
          </a:p>
          <a:p>
            <a:r>
              <a:rPr lang="en-US" dirty="0" smtClean="0"/>
              <a:t>Intuition: don’t let the weights get very large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" y="3652784"/>
            <a:ext cx="8438606" cy="420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7" y="4838021"/>
            <a:ext cx="8595360" cy="11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Regularization in the 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Can’t directly include regularization in gradient</a:t>
            </a:r>
          </a:p>
          <a:p>
            <a:endParaRPr lang="en-US" dirty="0"/>
          </a:p>
          <a:p>
            <a:r>
              <a:rPr lang="en-US" dirty="0" smtClean="0"/>
              <a:t># of iterations</a:t>
            </a:r>
          </a:p>
          <a:p>
            <a:endParaRPr lang="en-US" dirty="0"/>
          </a:p>
          <a:p>
            <a:r>
              <a:rPr lang="en-US" dirty="0" smtClean="0"/>
              <a:t>Parameter averaging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891574"/>
            <a:ext cx="6121400" cy="302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77" y="5557308"/>
            <a:ext cx="6609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Doesn’t have to be just “bag of words”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“feature templates” are used to generate many features at once</a:t>
            </a:r>
          </a:p>
          <a:p>
            <a:endParaRPr lang="en-US" dirty="0"/>
          </a:p>
          <a:p>
            <a:r>
              <a:rPr lang="en-US" dirty="0" smtClean="0"/>
              <a:t>For each word:</a:t>
            </a:r>
          </a:p>
          <a:p>
            <a:pPr lvl="1"/>
            <a:r>
              <a:rPr lang="en-US" dirty="0" smtClean="0"/>
              <a:t>${w}_count</a:t>
            </a:r>
          </a:p>
          <a:p>
            <a:pPr lvl="1"/>
            <a:r>
              <a:rPr lang="en-US" dirty="0" smtClean="0"/>
              <a:t>${w}_lowercase</a:t>
            </a:r>
          </a:p>
          <a:p>
            <a:pPr lvl="1"/>
            <a:r>
              <a:rPr lang="en-US" dirty="0" smtClean="0"/>
              <a:t>${w}_</a:t>
            </a:r>
            <a:r>
              <a:rPr lang="en-US" dirty="0" err="1" smtClean="0"/>
              <a:t>with_NOT_before_count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2181"/>
            <a:ext cx="81661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4711598"/>
            <a:ext cx="2540000" cy="165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11981"/>
          </a:xfrm>
        </p:spPr>
        <p:txBody>
          <a:bodyPr/>
          <a:lstStyle/>
          <a:p>
            <a:r>
              <a:rPr lang="en-US" dirty="0" smtClean="0"/>
              <a:t>Compute Features: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169171"/>
            <a:ext cx="8229600" cy="611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Assume we are given some weights: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74520"/>
          </a:xfrm>
        </p:spPr>
        <p:txBody>
          <a:bodyPr/>
          <a:lstStyle/>
          <a:p>
            <a:r>
              <a:rPr lang="en-US" dirty="0" smtClean="0"/>
              <a:t>Compute Features</a:t>
            </a:r>
          </a:p>
          <a:p>
            <a:r>
              <a:rPr lang="en-US" dirty="0" smtClean="0"/>
              <a:t>We are given some weights</a:t>
            </a:r>
          </a:p>
          <a:p>
            <a:r>
              <a:rPr lang="en-US" dirty="0" smtClean="0"/>
              <a:t>Compute 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3782241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11272</TotalTime>
  <Words>796</Words>
  <Application>Microsoft Macintosh PowerPoint</Application>
  <PresentationFormat>On-screen Show (4:3)</PresentationFormat>
  <Paragraphs>179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Calibri</vt:lpstr>
      <vt:lpstr>Arial</vt:lpstr>
      <vt:lpstr>Office Theme</vt:lpstr>
      <vt:lpstr>Logistic Regression</vt:lpstr>
      <vt:lpstr>Naïve Bayes Recap</vt:lpstr>
      <vt:lpstr>The problem with assuming conditional independence </vt:lpstr>
      <vt:lpstr>Logistic Regression</vt:lpstr>
      <vt:lpstr>What are “Features”?</vt:lpstr>
      <vt:lpstr>What are “Features”?</vt:lpstr>
      <vt:lpstr>Feature Templates</vt:lpstr>
      <vt:lpstr>Logistic Regression: Example</vt:lpstr>
      <vt:lpstr>Logistic Regression: Example</vt:lpstr>
      <vt:lpstr>Logistic Regression: Example</vt:lpstr>
      <vt:lpstr>The Logistic function</vt:lpstr>
      <vt:lpstr>The Dot Product</vt:lpstr>
      <vt:lpstr>PowerPoint Presentation</vt:lpstr>
      <vt:lpstr>Naïve Bayes as a log-linear model</vt:lpstr>
      <vt:lpstr>Naïve Bayes as a Log-Linear Model</vt:lpstr>
      <vt:lpstr>Naïve Bayes as a Log-Linear Model</vt:lpstr>
      <vt:lpstr>NB vs. LR</vt:lpstr>
      <vt:lpstr>NB vs. LR: Parameter Learning</vt:lpstr>
      <vt:lpstr>LR: Learning Weights</vt:lpstr>
      <vt:lpstr>Learning Weights</vt:lpstr>
      <vt:lpstr>Q: what parameters should we choose?</vt:lpstr>
      <vt:lpstr>Maximum Likelihood Estimation</vt:lpstr>
      <vt:lpstr>Maximum Likelihood Estimation</vt:lpstr>
      <vt:lpstr>Maximum Likelihood Estimation</vt:lpstr>
      <vt:lpstr>Gradient ascent</vt:lpstr>
      <vt:lpstr>Gradient ascent</vt:lpstr>
      <vt:lpstr>Gradient ascent</vt:lpstr>
      <vt:lpstr>LR Gradient</vt:lpstr>
      <vt:lpstr>PowerPoint Presentation</vt:lpstr>
      <vt:lpstr>Logistic Regression: Pros and Cons</vt:lpstr>
      <vt:lpstr>NB &amp; LR</vt:lpstr>
      <vt:lpstr>Perceptron Algorithm</vt:lpstr>
      <vt:lpstr>Perceptron Algorithm</vt:lpstr>
      <vt:lpstr>Differences between LR and Perceptron</vt:lpstr>
      <vt:lpstr>MultiClass Classification</vt:lpstr>
      <vt:lpstr>Log-Linear Models</vt:lpstr>
      <vt:lpstr>MultiClass Logistic Regression</vt:lpstr>
      <vt:lpstr>MultiClass Logistic Regression</vt:lpstr>
      <vt:lpstr>Q: How to compute posterior class probabilities for multiclass?</vt:lpstr>
      <vt:lpstr>Maximum Likelihood Estimation</vt:lpstr>
      <vt:lpstr>Multiclass LR Gradient</vt:lpstr>
      <vt:lpstr>MAP-based learning (perceptron)</vt:lpstr>
      <vt:lpstr>Online Learning (perceptron)</vt:lpstr>
      <vt:lpstr>MultiClass Perceptron Algorithm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Regularization</vt:lpstr>
      <vt:lpstr>Regularization in the Perceptron Algorithm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442</cp:revision>
  <cp:lastPrinted>2016-01-25T18:06:55Z</cp:lastPrinted>
  <dcterms:created xsi:type="dcterms:W3CDTF">2014-08-24T19:20:45Z</dcterms:created>
  <dcterms:modified xsi:type="dcterms:W3CDTF">2016-01-25T18:13:46Z</dcterms:modified>
</cp:coreProperties>
</file>